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43"/>
  </p:notesMasterIdLst>
  <p:sldIdLst>
    <p:sldId id="258" r:id="rId2"/>
    <p:sldId id="343" r:id="rId3"/>
    <p:sldId id="263" r:id="rId4"/>
    <p:sldId id="373" r:id="rId5"/>
    <p:sldId id="309" r:id="rId6"/>
    <p:sldId id="310" r:id="rId7"/>
    <p:sldId id="311" r:id="rId8"/>
    <p:sldId id="312" r:id="rId9"/>
    <p:sldId id="313" r:id="rId10"/>
    <p:sldId id="345" r:id="rId11"/>
    <p:sldId id="347" r:id="rId12"/>
    <p:sldId id="348" r:id="rId13"/>
    <p:sldId id="349" r:id="rId14"/>
    <p:sldId id="350" r:id="rId15"/>
    <p:sldId id="351" r:id="rId16"/>
    <p:sldId id="374" r:id="rId17"/>
    <p:sldId id="352" r:id="rId18"/>
    <p:sldId id="346" r:id="rId19"/>
    <p:sldId id="353" r:id="rId20"/>
    <p:sldId id="354" r:id="rId21"/>
    <p:sldId id="355" r:id="rId22"/>
    <p:sldId id="356" r:id="rId23"/>
    <p:sldId id="357" r:id="rId24"/>
    <p:sldId id="358" r:id="rId25"/>
    <p:sldId id="376" r:id="rId26"/>
    <p:sldId id="377" r:id="rId27"/>
    <p:sldId id="375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70" r:id="rId39"/>
    <p:sldId id="369" r:id="rId40"/>
    <p:sldId id="371" r:id="rId41"/>
    <p:sldId id="37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2"/>
  </p:normalViewPr>
  <p:slideViewPr>
    <p:cSldViewPr snapToGrid="0" snapToObjects="1" showGuides="1">
      <p:cViewPr varScale="1">
        <p:scale>
          <a:sx n="69" d="100"/>
          <a:sy n="69" d="100"/>
        </p:scale>
        <p:origin x="582" y="72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11: Logistic Regression Extensions </a:t>
            </a:r>
            <a:br>
              <a:rPr lang="en-US" dirty="0"/>
            </a:br>
            <a:r>
              <a:rPr lang="en-US" dirty="0"/>
              <a:t>and Evaluating Classification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26353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Regularization in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Likelihood framework, a loss function can be determined based on the likelihood function. </a:t>
            </a:r>
          </a:p>
          <a:p>
            <a:endParaRPr lang="en-US" sz="2400" dirty="0"/>
          </a:p>
          <a:p>
            <a:r>
              <a:rPr lang="en-US" dirty="0"/>
              <a:t>We saw in linear regression that maximizing the log-likelihood is equivalent to minimizing the sum of squares error: </a:t>
            </a:r>
            <a:endParaRPr lang="en-US" sz="24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B3965-8008-A04F-811D-5BCE56E89E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15" y="3633094"/>
            <a:ext cx="10793505" cy="12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3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Regularization in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17433"/>
          </a:xfrm>
        </p:spPr>
        <p:txBody>
          <a:bodyPr/>
          <a:lstStyle/>
          <a:p>
            <a:r>
              <a:rPr lang="en-US" dirty="0"/>
              <a:t>And a regularization approach was to add a penalty factor to this equation. Which for Ridge Regression becomes: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this penalty </a:t>
            </a:r>
            <a:r>
              <a:rPr lang="en-US" i="1" dirty="0"/>
              <a:t>shrinks </a:t>
            </a:r>
            <a:r>
              <a:rPr lang="en-US" dirty="0"/>
              <a:t>the estimates towards zero, and had the analogue of using a Normal prior centered at zero in the Bayesian paradigm. </a:t>
            </a:r>
          </a:p>
          <a:p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F9A7D-BF37-6442-9D13-1C9A3DEBEC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8739" y="2316181"/>
            <a:ext cx="6654202" cy="133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17433"/>
              </a:xfrm>
            </p:spPr>
            <p:txBody>
              <a:bodyPr/>
              <a:lstStyle/>
              <a:p>
                <a:r>
                  <a:rPr lang="en-US" dirty="0"/>
                  <a:t>A similar approach can be used in logistic regression. Here, maximizing the log-likelihood is equivalent to minimizing the following loss function:</a:t>
                </a:r>
              </a:p>
              <a:p>
                <a:endParaRPr lang="en-US" dirty="0">
                  <a:effectLst/>
                </a:endParaRPr>
              </a:p>
              <a:p>
                <a:endParaRPr lang="en-US" dirty="0">
                  <a:effectLst/>
                </a:endParaRPr>
              </a:p>
              <a:p>
                <a:r>
                  <a:rPr lang="en-US" dirty="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Why is this a good loss function to minimize? Where does this come from? </a:t>
                </a:r>
              </a:p>
              <a:p>
                <a:r>
                  <a:rPr lang="en-US" dirty="0"/>
                  <a:t>The log-likelihood for independent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.</a:t>
                </a:r>
                <a:endParaRPr lang="en-US" dirty="0"/>
              </a:p>
              <a:p>
                <a:endParaRPr lang="en-US" dirty="0"/>
              </a:p>
              <a:p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17433"/>
              </a:xfrm>
              <a:blipFill>
                <a:blip r:embed="rId2"/>
                <a:stretch>
                  <a:fillRect l="-1229" t="-1344" r="-1720" b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75A5C9-CA4F-1E44-A8E3-D50B674A3838}"/>
                  </a:ext>
                </a:extLst>
              </p:cNvPr>
              <p:cNvSpPr txBox="1"/>
              <p:nvPr/>
            </p:nvSpPr>
            <p:spPr>
              <a:xfrm>
                <a:off x="7492257" y="4224994"/>
                <a:ext cx="1041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75A5C9-CA4F-1E44-A8E3-D50B674A3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257" y="4224994"/>
                <a:ext cx="104196" cy="276999"/>
              </a:xfrm>
              <a:prstGeom prst="rect">
                <a:avLst/>
              </a:prstGeom>
              <a:blipFill>
                <a:blip r:embed="rId3"/>
                <a:stretch>
                  <a:fillRect l="-77778" t="-9091" r="-7777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DF0156-484C-ED43-ADF6-A4A820C67A69}"/>
                  </a:ext>
                </a:extLst>
              </p:cNvPr>
              <p:cNvSpPr/>
              <p:nvPr/>
            </p:nvSpPr>
            <p:spPr>
              <a:xfrm>
                <a:off x="2815183" y="2435916"/>
                <a:ext cx="6641946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lim>
                      </m:limLow>
                      <m:r>
                        <a:rPr lang="en-US" sz="24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DF0156-484C-ED43-ADF6-A4A820C67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183" y="2435916"/>
                <a:ext cx="6641946" cy="1100558"/>
              </a:xfrm>
              <a:prstGeom prst="rect">
                <a:avLst/>
              </a:prstGeom>
              <a:blipFill>
                <a:blip r:embed="rId4"/>
                <a:stretch>
                  <a:fillRect t="-109302" b="-16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246962" cy="4717433"/>
              </a:xfrm>
            </p:spPr>
            <p:txBody>
              <a:bodyPr/>
              <a:lstStyle/>
              <a:p>
                <a:r>
                  <a:rPr lang="en-US" sz="2600" dirty="0"/>
                  <a:t>A penalty factor can then be added to this loss function and results in a new loss function that penalizes large values of the parameters: </a:t>
                </a:r>
              </a:p>
              <a:p>
                <a:endParaRPr lang="en-US" sz="2600" dirty="0">
                  <a:effectLst/>
                </a:endParaRPr>
              </a:p>
              <a:p>
                <a:endParaRPr lang="en-US" sz="2600" dirty="0"/>
              </a:p>
              <a:p>
                <a:endParaRPr lang="en-US" sz="2600" dirty="0">
                  <a:effectLst/>
                </a:endParaRPr>
              </a:p>
              <a:p>
                <a:r>
                  <a:rPr lang="en-US" sz="2600" dirty="0"/>
                  <a:t>The result is just like in linear regression: shrink the parameter estimates towards zero. </a:t>
                </a:r>
              </a:p>
              <a:p>
                <a:r>
                  <a:rPr lang="en-US" sz="2600" dirty="0"/>
                  <a:t>In practice, the intercept is usually not part of the penalty factor.</a:t>
                </a:r>
              </a:p>
              <a:p>
                <a:r>
                  <a:rPr lang="en-US" sz="2600" dirty="0"/>
                  <a:t>Note: the </a:t>
                </a:r>
                <a:r>
                  <a:rPr lang="en-US" sz="2600" dirty="0" err="1"/>
                  <a:t>sklearn</a:t>
                </a:r>
                <a:r>
                  <a:rPr lang="en-US" sz="2600" dirty="0"/>
                  <a:t> package uses a different tuning parameter: instead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sz="2600" dirty="0"/>
                  <a:t> </a:t>
                </a:r>
                <a:r>
                  <a:rPr lang="en-US" sz="2600" dirty="0"/>
                  <a:t>they use a constant that is essentially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l-GR" sz="2600" dirty="0"/>
                  <a:t>. </a:t>
                </a:r>
              </a:p>
              <a:p>
                <a:endParaRPr lang="en-US" sz="2600" dirty="0"/>
              </a:p>
              <a:p>
                <a:endParaRPr lang="en-US" sz="26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246962" cy="4717433"/>
              </a:xfrm>
              <a:blipFill>
                <a:blip r:embed="rId2"/>
                <a:stretch>
                  <a:fillRect l="-991" t="-1075"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1CE037-34A6-6642-939C-064D3D37F7CE}"/>
                  </a:ext>
                </a:extLst>
              </p:cNvPr>
              <p:cNvSpPr/>
              <p:nvPr/>
            </p:nvSpPr>
            <p:spPr>
              <a:xfrm>
                <a:off x="2775159" y="2181602"/>
                <a:ext cx="7917039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lim>
                      </m:limLow>
                      <m:r>
                        <a:rPr lang="en-US" sz="24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1CE037-34A6-6642-939C-064D3D37F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159" y="2181602"/>
                <a:ext cx="7917039" cy="1266180"/>
              </a:xfrm>
              <a:prstGeom prst="rect">
                <a:avLst/>
              </a:prstGeom>
              <a:blipFill>
                <a:blip r:embed="rId3"/>
                <a:stretch>
                  <a:fillRect t="-87000" r="-321" b="-1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793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Logistic Regression: an Example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17433"/>
          </a:xfrm>
        </p:spPr>
        <p:txBody>
          <a:bodyPr/>
          <a:lstStyle/>
          <a:p>
            <a:r>
              <a:rPr lang="en-US" dirty="0"/>
              <a:t>Let’s see how this plays out in an example in logistic regression. </a:t>
            </a:r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5C719-4E29-3E47-8087-B0AE46AC01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0025" y="1807655"/>
            <a:ext cx="5768530" cy="42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26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Logistic Regression: an Example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17433"/>
          </a:xfrm>
        </p:spPr>
        <p:txBody>
          <a:bodyPr/>
          <a:lstStyle/>
          <a:p>
            <a:r>
              <a:rPr lang="en-US" dirty="0"/>
              <a:t>Let’s see how this plays out in an example in logistic regression. 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85533-BA37-BA46-965F-48924CC2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68" y="1745268"/>
            <a:ext cx="6818055" cy="44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9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in Logistic Regression: tuning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6" t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17433"/>
          </a:xfrm>
        </p:spPr>
        <p:txBody>
          <a:bodyPr/>
          <a:lstStyle/>
          <a:p>
            <a:r>
              <a:rPr lang="en-US" dirty="0"/>
              <a:t>Just like in linear regression, the shrinkage factor must be chosen. How should we go about doing this? </a:t>
            </a:r>
          </a:p>
          <a:p>
            <a:endParaRPr lang="en-US" sz="900" dirty="0"/>
          </a:p>
          <a:p>
            <a:r>
              <a:rPr lang="en-US" dirty="0"/>
              <a:t>Through building multiple training and test sets (through k-fold or random subsets), we can select the best shrinkage factor to mimic out-of-sample prediction. </a:t>
            </a:r>
          </a:p>
          <a:p>
            <a:endParaRPr lang="en-US" dirty="0"/>
          </a:p>
          <a:p>
            <a:r>
              <a:rPr lang="en-US" dirty="0"/>
              <a:t>How could we measure how well each model fits the test set? </a:t>
            </a:r>
          </a:p>
          <a:p>
            <a:endParaRPr lang="en-US" sz="900" dirty="0"/>
          </a:p>
          <a:p>
            <a:r>
              <a:rPr lang="en-US" dirty="0"/>
              <a:t>We could measure this based on some loss function!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784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 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474703-96C3-F343-BDCB-33A59F168F0A}"/>
              </a:ext>
            </a:extLst>
          </p:cNvPr>
          <p:cNvSpPr txBox="1"/>
          <p:nvPr/>
        </p:nvSpPr>
        <p:spPr>
          <a:xfrm>
            <a:off x="5206701" y="3270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1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for predicting more than 2 Classes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68040"/>
          </a:xfrm>
        </p:spPr>
        <p:txBody>
          <a:bodyPr/>
          <a:lstStyle/>
          <a:p>
            <a:r>
              <a:rPr lang="en-US" sz="2600" dirty="0"/>
              <a:t>There are several extensions to standard logistic regression when the response variable Y has more than 2 categories. The two most common are: 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600" dirty="0"/>
              <a:t>ordinal logistic regression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600" dirty="0"/>
              <a:t>multinomial logistic regression. </a:t>
            </a:r>
          </a:p>
          <a:p>
            <a:r>
              <a:rPr lang="en-US" sz="2600" dirty="0"/>
              <a:t>Ordinal logistic regression is used when the categories have a specific hierarchy (like class year: Freshman, Sophomore, Junior, Senior; or a 7-point rating scale from strongly disagree to strongly agree). </a:t>
            </a:r>
          </a:p>
          <a:p>
            <a:endParaRPr lang="en-US" sz="2600" dirty="0"/>
          </a:p>
          <a:p>
            <a:r>
              <a:rPr lang="en-US" sz="2600" dirty="0"/>
              <a:t>Multinomial logistic regression is used when the categories have no inherent order (like eye color: blue, green, brown, hazel, et...). </a:t>
            </a:r>
            <a:endParaRPr lang="en-US" sz="2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019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Logistic Regression: a Brief Review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Classification Boundaries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Regularization in Logistic Regression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Multinomial Logistic Regression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Bayes Theorem and Misclassification Rates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ROC Curves 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13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17433"/>
          </a:xfrm>
        </p:spPr>
        <p:txBody>
          <a:bodyPr/>
          <a:lstStyle/>
          <a:p>
            <a:r>
              <a:rPr lang="en-US" dirty="0"/>
              <a:t>There are two common approaches to estimating a nominal (not-ordinal) categorical variable that has more than 2 classes. The first approach sets one of the categories in the response variable as the </a:t>
            </a:r>
            <a:r>
              <a:rPr lang="en-US" i="1" dirty="0"/>
              <a:t>reference </a:t>
            </a:r>
            <a:r>
              <a:rPr lang="en-US" dirty="0"/>
              <a:t>group, and then fits separate logistic regression models to predict the other cases based off of the reference group. For example we could attempt to predict a student’s concentration: </a:t>
            </a:r>
          </a:p>
          <a:p>
            <a:endParaRPr lang="en-US" dirty="0">
              <a:effectLst/>
            </a:endParaRPr>
          </a:p>
          <a:p>
            <a:endParaRPr lang="en-US" dirty="0"/>
          </a:p>
          <a:p>
            <a:endParaRPr lang="en-US" dirty="0">
              <a:effectLst/>
            </a:endParaRPr>
          </a:p>
          <a:p>
            <a:r>
              <a:rPr lang="en-US" dirty="0"/>
              <a:t>from predictors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 number of </a:t>
            </a:r>
            <a:r>
              <a:rPr lang="en-US" dirty="0" err="1"/>
              <a:t>psets</a:t>
            </a:r>
            <a:r>
              <a:rPr lang="en-US" dirty="0"/>
              <a:t> per week and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 how much time spent in Lamont Library. </a:t>
            </a:r>
          </a:p>
          <a:p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D0F47-42D7-174B-A76A-0DC62DF170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775" y="3822700"/>
            <a:ext cx="6178549" cy="152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5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 (cont.)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17433"/>
          </a:xfrm>
        </p:spPr>
        <p:txBody>
          <a:bodyPr/>
          <a:lstStyle/>
          <a:p>
            <a:r>
              <a:rPr lang="en-US" dirty="0"/>
              <a:t>We could select the </a:t>
            </a:r>
            <a:r>
              <a:rPr lang="en-US" i="1" dirty="0"/>
              <a:t>y</a:t>
            </a:r>
            <a:r>
              <a:rPr lang="en-US" dirty="0"/>
              <a:t> = 3 case as the reference group (other concentration), and then fit two separate models: a model to predict </a:t>
            </a:r>
            <a:r>
              <a:rPr lang="en-US" i="1" dirty="0"/>
              <a:t>y </a:t>
            </a:r>
            <a:r>
              <a:rPr lang="en-US" dirty="0"/>
              <a:t>= 1 (CS) from</a:t>
            </a:r>
            <a:r>
              <a:rPr lang="en-US" i="1" dirty="0"/>
              <a:t> y </a:t>
            </a:r>
            <a:r>
              <a:rPr lang="en-US" dirty="0"/>
              <a:t>= 3 (others) and a separate model to predict </a:t>
            </a:r>
            <a:r>
              <a:rPr lang="en-US" i="1" dirty="0"/>
              <a:t>y </a:t>
            </a:r>
            <a:r>
              <a:rPr lang="en-US" dirty="0"/>
              <a:t>= 2 (Stat) from </a:t>
            </a:r>
            <a:r>
              <a:rPr lang="en-US" i="1" dirty="0"/>
              <a:t>y</a:t>
            </a:r>
            <a:r>
              <a:rPr lang="en-US" dirty="0"/>
              <a:t> = 3 (others). </a:t>
            </a:r>
          </a:p>
          <a:p>
            <a:endParaRPr lang="en-US" sz="900" dirty="0"/>
          </a:p>
          <a:p>
            <a:r>
              <a:rPr lang="en-US" dirty="0"/>
              <a:t>Ignoring interactions, how many parameters would need to be estimated? </a:t>
            </a:r>
          </a:p>
          <a:p>
            <a:endParaRPr lang="en-US" sz="900" dirty="0"/>
          </a:p>
          <a:p>
            <a:r>
              <a:rPr lang="en-US" dirty="0"/>
              <a:t>How could these models be used to estimate the probability of an individual falling in each concentration?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1375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vs. Rest (</a:t>
            </a:r>
            <a:r>
              <a:rPr lang="en-US" dirty="0" err="1"/>
              <a:t>ovr</a:t>
            </a:r>
            <a:r>
              <a:rPr lang="en-US" dirty="0"/>
              <a:t>) Logistic Regression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206333"/>
            <a:ext cx="11009293" cy="4717433"/>
          </a:xfrm>
        </p:spPr>
        <p:txBody>
          <a:bodyPr/>
          <a:lstStyle/>
          <a:p>
            <a:r>
              <a:rPr lang="en-US" sz="2600" dirty="0"/>
              <a:t>The default multiclass logistic regression model is called the ’One vs. Rest’ approach, which is our second method. </a:t>
            </a:r>
          </a:p>
          <a:p>
            <a:r>
              <a:rPr lang="en-US" sz="2600" dirty="0"/>
              <a:t>If there are 3 classes, then 3 separate logistic regressions are fit, where </a:t>
            </a:r>
            <a:r>
              <a:rPr lang="en-US" sz="2600" dirty="0">
                <a:solidFill>
                  <a:srgbClr val="FF0000"/>
                </a:solidFill>
              </a:rPr>
              <a:t>the probability of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FF0000"/>
                </a:solidFill>
              </a:rPr>
              <a:t>each category is predicted over the rest of the categories combined</a:t>
            </a:r>
            <a:r>
              <a:rPr lang="en-US" sz="2600" dirty="0"/>
              <a:t>. So for the concentration example, 3 models would be fit: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first model would be fit to predict CS from (Stat and Others) combined.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second model would be fit to predict Stat from (CS and Others) combined.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third model would be fit to predict Others from (CS and Stat) combined. </a:t>
            </a:r>
          </a:p>
          <a:p>
            <a:r>
              <a:rPr lang="en-US" sz="2600" dirty="0"/>
              <a:t>An example to predict play call from the NFL data follows... </a:t>
            </a:r>
            <a:endParaRPr lang="en-US" sz="2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8820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OVR Logistic Regression in Python </a:t>
            </a:r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65AE9-FF4D-1846-813B-F72CE42613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150" y="983806"/>
            <a:ext cx="7085886" cy="54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3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for more than 2 Categories 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2F01-C86C-6849-83B1-5E716A9F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3908592"/>
          </a:xfrm>
        </p:spPr>
        <p:txBody>
          <a:bodyPr/>
          <a:lstStyle/>
          <a:p>
            <a:r>
              <a:rPr lang="en-US" dirty="0"/>
              <a:t>When there are more than 2 categories in the response variable, then there is no guarantee that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Y</a:t>
            </a:r>
            <a:r>
              <a:rPr lang="en-US" dirty="0"/>
              <a:t> = </a:t>
            </a:r>
            <a:r>
              <a:rPr lang="en-US" i="1" dirty="0"/>
              <a:t>k</a:t>
            </a:r>
            <a:r>
              <a:rPr lang="en-US" dirty="0"/>
              <a:t>) ≥ 0.5 for any one category. So any classifier based on logistic regression will instead have to select the group with the largest estimated probability. </a:t>
            </a:r>
          </a:p>
          <a:p>
            <a:endParaRPr lang="en-US" dirty="0"/>
          </a:p>
          <a:p>
            <a:r>
              <a:rPr lang="en-US" dirty="0"/>
              <a:t>The classification boundaries are then much more difficult to determine. We will not get into the algorithm for drawing these in this class.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042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for more than 2 Categories 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2F01-C86C-6849-83B1-5E716A9F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3908592"/>
          </a:xfrm>
        </p:spPr>
        <p:txBody>
          <a:bodyPr/>
          <a:lstStyle/>
          <a:p>
            <a:r>
              <a:rPr lang="en-US" dirty="0"/>
              <a:t>When there are more than 2 categories in the response variable, then there is no guarantee that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Y</a:t>
            </a:r>
            <a:r>
              <a:rPr lang="en-US" dirty="0"/>
              <a:t> = </a:t>
            </a:r>
            <a:r>
              <a:rPr lang="en-US" i="1" dirty="0"/>
              <a:t>k</a:t>
            </a:r>
            <a:r>
              <a:rPr lang="en-US" dirty="0"/>
              <a:t>) ≥ 0.5 for any one category. So any classifier based on logistic regression will instead have to select the group with the largest estimated probability. </a:t>
            </a:r>
          </a:p>
          <a:p>
            <a:endParaRPr lang="en-US" dirty="0"/>
          </a:p>
          <a:p>
            <a:r>
              <a:rPr lang="en-US" dirty="0"/>
              <a:t>The classification boundaries are then much more difficult to determine. We will not get into the algorithm for drawing these in this class.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11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AFB4-43BC-5A49-9604-5B67FEE4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D3D61-F093-2144-9EA8-7FDB76158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0860" cy="2451267"/>
              </a:xfrm>
            </p:spPr>
            <p:txBody>
              <a:bodyPr/>
              <a:lstStyle/>
              <a:p>
                <a:r>
                  <a:rPr lang="en-US" sz="2600" dirty="0"/>
                  <a:t>So how do we convert a set of probability estimates from separate models to one set of probability estimates?</a:t>
                </a:r>
              </a:p>
              <a:p>
                <a:r>
                  <a:rPr lang="en-US" sz="2600" dirty="0"/>
                  <a:t>The </a:t>
                </a:r>
                <a:r>
                  <a:rPr lang="en-US" sz="2600" b="1" i="1" dirty="0" err="1"/>
                  <a:t>softmax</a:t>
                </a:r>
                <a:r>
                  <a:rPr lang="en-US" sz="2600" dirty="0"/>
                  <a:t> function is used.  That is, the weights are just normalized for each predicted probability.  </a:t>
                </a:r>
                <a:r>
                  <a:rPr lang="en-US" sz="2600" dirty="0">
                    <a:solidFill>
                      <a:srgbClr val="FF0000"/>
                    </a:solidFill>
                  </a:rPr>
                  <a:t>AKA, predict the 3 class probabilities from each model of the 3 models, and just rescale so they add up to 1.</a:t>
                </a:r>
              </a:p>
              <a:p>
                <a:r>
                  <a:rPr lang="en-US" sz="2600" dirty="0"/>
                  <a:t>Mathematically that is:</a:t>
                </a:r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600" dirty="0"/>
                  <a:t> is the vector of covariates for that observation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are the associated logistic regression coefficient estimates.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D3D61-F093-2144-9EA8-7FDB76158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0860" cy="2451267"/>
              </a:xfrm>
              <a:blipFill>
                <a:blip r:embed="rId2"/>
                <a:stretch>
                  <a:fillRect l="-1044" t="-2239" r="-1914" b="-1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608F-2C92-E049-B34D-00262DF3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B65CC-2D7C-9A48-A2FC-9FC279CF7F30}"/>
                  </a:ext>
                </a:extLst>
              </p:cNvPr>
              <p:cNvSpPr txBox="1"/>
              <p:nvPr/>
            </p:nvSpPr>
            <p:spPr>
              <a:xfrm>
                <a:off x="3888929" y="3849807"/>
                <a:ext cx="4167936" cy="1441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acc>
                            <m:accPr>
                              <m:chr m:val="⃗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B65CC-2D7C-9A48-A2FC-9FC279CF7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929" y="3849807"/>
                <a:ext cx="4167936" cy="1441613"/>
              </a:xfrm>
              <a:prstGeom prst="rect">
                <a:avLst/>
              </a:prstGeom>
              <a:blipFill>
                <a:blip r:embed="rId3"/>
                <a:stretch>
                  <a:fillRect l="-1520" t="-1739" r="-304" b="-7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359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for more than 2 Categories in </a:t>
            </a:r>
            <a:r>
              <a:rPr lang="en-US" dirty="0" err="1"/>
              <a:t>sklearn</a:t>
            </a:r>
            <a:endParaRPr lang="en-US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DFC14-3EC9-674E-B04F-F0218CC46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103033"/>
            <a:ext cx="9269297" cy="48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64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 and Misclassification Rates 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474703-96C3-F343-BDCB-33A59F168F0A}"/>
              </a:ext>
            </a:extLst>
          </p:cNvPr>
          <p:cNvSpPr txBox="1"/>
          <p:nvPr/>
        </p:nvSpPr>
        <p:spPr>
          <a:xfrm>
            <a:off x="5206701" y="3270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62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983807"/>
                <a:ext cx="10327008" cy="4717433"/>
              </a:xfrm>
            </p:spPr>
            <p:txBody>
              <a:bodyPr/>
              <a:lstStyle/>
              <a:p>
                <a:r>
                  <a:rPr lang="en-US" sz="2600" dirty="0"/>
                  <a:t>We defined conditional probability as: </a:t>
                </a:r>
              </a:p>
              <a:p>
                <a:r>
                  <a:rPr lang="en-US" sz="2600" dirty="0"/>
                  <a:t>					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And using the fact that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600" dirty="0"/>
                  <a:t>we get the simplest form of Bayes’ Theorem: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Another version of Bayes’ Theorem is found by substituting in the Law of Total Probability (LOTP) into the denominator: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Where have we seen Bayes’ Theorem before? Why do we care? </a:t>
                </a:r>
                <a:endParaRPr lang="en-US" sz="26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983807"/>
                <a:ext cx="10327008" cy="4717433"/>
              </a:xfrm>
              <a:blipFill>
                <a:blip r:embed="rId2"/>
                <a:stretch>
                  <a:fillRect l="-982" t="-1072" b="-6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Regression: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312433"/>
            <a:ext cx="10327008" cy="4991235"/>
          </a:xfrm>
        </p:spPr>
        <p:txBody>
          <a:bodyPr/>
          <a:lstStyle/>
          <a:p>
            <a:r>
              <a:rPr lang="en-US" sz="2600" dirty="0"/>
              <a:t>Last time we saw the general form of the multiple logistic regression model.  Specifically we can define a multiple logistic regression model to predict </a:t>
            </a:r>
            <a:r>
              <a:rPr lang="en-US" sz="2600" i="1" dirty="0"/>
              <a:t>P</a:t>
            </a:r>
            <a:r>
              <a:rPr lang="en-US" sz="2600" dirty="0"/>
              <a:t>(</a:t>
            </a:r>
            <a:r>
              <a:rPr lang="en-US" sz="2600" i="1" dirty="0"/>
              <a:t>Y</a:t>
            </a:r>
            <a:r>
              <a:rPr lang="en-US" sz="2600" dirty="0"/>
              <a:t> = 1) as such: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where there are </a:t>
            </a:r>
            <a:r>
              <a:rPr lang="en-US" sz="2600" i="1" dirty="0"/>
              <a:t>p</a:t>
            </a:r>
            <a:r>
              <a:rPr lang="en-US" sz="2600" dirty="0"/>
              <a:t> predictors: </a:t>
            </a:r>
            <a:r>
              <a:rPr lang="en-US" sz="2600" b="1" i="1" dirty="0"/>
              <a:t>X</a:t>
            </a:r>
            <a:r>
              <a:rPr lang="en-US" sz="2600" dirty="0"/>
              <a:t> = (</a:t>
            </a:r>
            <a:r>
              <a:rPr lang="en-US" sz="2600" i="1" dirty="0"/>
              <a:t>X</a:t>
            </a:r>
            <a:r>
              <a:rPr lang="en-US" sz="2600" baseline="-25000" dirty="0"/>
              <a:t>1</a:t>
            </a:r>
            <a:r>
              <a:rPr lang="en-US" sz="2600" dirty="0"/>
              <a:t>, </a:t>
            </a:r>
            <a:r>
              <a:rPr lang="en-US" sz="2600" i="1" dirty="0"/>
              <a:t>X</a:t>
            </a:r>
            <a:r>
              <a:rPr lang="en-US" sz="2600" baseline="-25000" dirty="0"/>
              <a:t>2</a:t>
            </a:r>
            <a:r>
              <a:rPr lang="en-US" sz="2600" dirty="0"/>
              <a:t>, ..., </a:t>
            </a:r>
            <a:r>
              <a:rPr lang="en-US" sz="2600" i="1" dirty="0" err="1"/>
              <a:t>X</a:t>
            </a:r>
            <a:r>
              <a:rPr lang="en-US" sz="2600" i="1" baseline="-25000" dirty="0" err="1"/>
              <a:t>p</a:t>
            </a:r>
            <a:r>
              <a:rPr lang="en-US" sz="2600" dirty="0"/>
              <a:t>).</a:t>
            </a:r>
          </a:p>
          <a:p>
            <a:r>
              <a:rPr lang="en-US" sz="2600" dirty="0"/>
              <a:t/>
            </a:r>
            <a:br>
              <a:rPr lang="en-US" sz="2600" dirty="0"/>
            </a:br>
            <a:r>
              <a:rPr lang="en-US" sz="2600" dirty="0"/>
              <a:t>Note: statisticians are often lazy and use the notation “log” to mean “ln” (the text does this). We will write log</a:t>
            </a:r>
            <a:r>
              <a:rPr lang="en-US" sz="2600" baseline="-25000" dirty="0"/>
              <a:t>10</a:t>
            </a:r>
            <a:r>
              <a:rPr lang="en-US" sz="2600" dirty="0"/>
              <a:t> if this is what we mean. </a:t>
            </a:r>
            <a:endParaRPr lang="en-US" sz="26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775DD-C757-9E4C-9A74-F8825C72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77" y="3020373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12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Testing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17433"/>
          </a:xfrm>
        </p:spPr>
        <p:txBody>
          <a:bodyPr/>
          <a:lstStyle/>
          <a:p>
            <a:r>
              <a:rPr lang="en-US" dirty="0"/>
              <a:t>In the diagnostic testing paradigm, one cares about whether the results of a test (like a classification test) matches truth (the true class that observation belongs to). The simplest version of this is trying to detect disease (</a:t>
            </a:r>
            <a:r>
              <a:rPr lang="en-US" i="1" dirty="0"/>
              <a:t>D</a:t>
            </a:r>
            <a:r>
              <a:rPr lang="en-US" dirty="0"/>
              <a:t>+ vs. </a:t>
            </a:r>
            <a:r>
              <a:rPr lang="en-US" i="1" dirty="0"/>
              <a:t>D</a:t>
            </a:r>
            <a:r>
              <a:rPr lang="en-US" dirty="0"/>
              <a:t>−) based on a diagnostic test (</a:t>
            </a:r>
            <a:r>
              <a:rPr lang="en-US" i="1" dirty="0"/>
              <a:t>T</a:t>
            </a:r>
            <a:r>
              <a:rPr lang="en-US" dirty="0"/>
              <a:t>+ vs.</a:t>
            </a:r>
            <a:r>
              <a:rPr lang="en-US" i="1" dirty="0"/>
              <a:t> T</a:t>
            </a:r>
            <a:r>
              <a:rPr lang="en-US" dirty="0"/>
              <a:t>−). </a:t>
            </a:r>
          </a:p>
          <a:p>
            <a:endParaRPr lang="en-US" sz="900" dirty="0"/>
          </a:p>
          <a:p>
            <a:r>
              <a:rPr lang="en-US" dirty="0"/>
              <a:t>Medical examples of this include various screening tests: breast cancer screening through (</a:t>
            </a:r>
            <a:r>
              <a:rPr lang="en-US" dirty="0" err="1"/>
              <a:t>i</a:t>
            </a:r>
            <a:r>
              <a:rPr lang="en-US" dirty="0"/>
              <a:t>) self-examination and (ii) mammography, prostate cancer screening through (iii) PSA tests, and Colo-rectal cancer through (iv) colonoscopies. </a:t>
            </a:r>
          </a:p>
          <a:p>
            <a:endParaRPr lang="en-US" sz="900" dirty="0"/>
          </a:p>
          <a:p>
            <a:r>
              <a:rPr lang="en-US" dirty="0"/>
              <a:t>These tests are a little controversial because of poor predictive probability of the tests.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9971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Testing (cont.)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17433"/>
              </a:xfrm>
            </p:spPr>
            <p:txBody>
              <a:bodyPr/>
              <a:lstStyle/>
              <a:p>
                <a:r>
                  <a:rPr lang="en-US" sz="2600" dirty="0"/>
                  <a:t>Bayes’ theorem can be rewritten for diagnostic tests: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+)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+)+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These probability quantities can then be defined as: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i="1" dirty="0"/>
                  <a:t>Sensitivity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i="1" dirty="0"/>
                  <a:t>Specificity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6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i="1" dirty="0"/>
                  <a:t>Prevalence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+) </m:t>
                    </m:r>
                  </m:oMath>
                </a14:m>
                <a:endParaRPr lang="en-US" sz="26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i="1" dirty="0"/>
                  <a:t>Positive Predictive Value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+) </m:t>
                    </m:r>
                  </m:oMath>
                </a14:m>
                <a:endParaRPr lang="en-US" sz="26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i="1" dirty="0"/>
                  <a:t>Negative Predictive Value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How do positive and negative predictive values relate? Be careful... </a:t>
                </a:r>
                <a:endParaRPr lang="en-US" sz="26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17433"/>
              </a:xfrm>
              <a:blipFill>
                <a:blip r:embed="rId2"/>
                <a:stretch>
                  <a:fillRect l="-983" t="-1075" b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483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Testing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17433"/>
          </a:xfrm>
        </p:spPr>
        <p:txBody>
          <a:bodyPr/>
          <a:lstStyle/>
          <a:p>
            <a:r>
              <a:rPr lang="en-US" dirty="0"/>
              <a:t>We mentioned that these tests are a little controversial because of their poor predictive probability. When will these tests have poor positive predictive probability? </a:t>
            </a:r>
          </a:p>
          <a:p>
            <a:endParaRPr lang="en-US" sz="900" dirty="0"/>
          </a:p>
          <a:p>
            <a:r>
              <a:rPr lang="en-US" dirty="0">
                <a:solidFill>
                  <a:srgbClr val="FF0000"/>
                </a:solidFill>
              </a:rPr>
              <a:t>When the disease is not very prevalent, then the number of ’false positives’ will overwhelm the number of true positive. </a:t>
            </a:r>
            <a:r>
              <a:rPr lang="en-US" dirty="0"/>
              <a:t>For example, PSA screening for prostate cancer has sensitivity of about 90% and specificity of about 97% for some age groups (men in their fifties), but prevalence is about 0.1%. </a:t>
            </a:r>
          </a:p>
          <a:p>
            <a:endParaRPr lang="en-US" sz="900" dirty="0"/>
          </a:p>
          <a:p>
            <a:r>
              <a:rPr lang="en-US" dirty="0"/>
              <a:t>What is positive predictive probability for this diagnostic test?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32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8"/>
                <a:ext cx="10327008" cy="4911384"/>
              </a:xfrm>
            </p:spPr>
            <p:txBody>
              <a:bodyPr/>
              <a:lstStyle/>
              <a:p>
                <a:r>
                  <a:rPr lang="en-US" dirty="0"/>
                  <a:t>As data scientists, why do we care about diagnostic testing from the medical world? (hint: it’s not just because Kevin is a trained biostatistician!) </a:t>
                </a:r>
              </a:p>
              <a:p>
                <a:r>
                  <a:rPr lang="en-US" dirty="0"/>
                  <a:t>Because classification can be thought of as a diagnostic test. Let </a:t>
                </a:r>
                <a:r>
                  <a:rPr lang="en-US" i="1" dirty="0"/>
                  <a:t>Y</a:t>
                </a:r>
                <a:r>
                  <a:rPr lang="en-US" i="1" baseline="-25000" dirty="0"/>
                  <a:t>i</a:t>
                </a:r>
                <a:r>
                  <a:rPr lang="en-US" dirty="0"/>
                  <a:t> = </a:t>
                </a:r>
                <a:r>
                  <a:rPr lang="en-US" i="1" dirty="0"/>
                  <a:t>k</a:t>
                </a:r>
                <a:r>
                  <a:rPr lang="en-US" dirty="0"/>
                  <a:t> be the event that observation </a:t>
                </a:r>
                <a:r>
                  <a:rPr lang="en-US" i="1" dirty="0" err="1"/>
                  <a:t>i</a:t>
                </a:r>
                <a:r>
                  <a:rPr lang="en-US" dirty="0"/>
                  <a:t> truly belongs to category </a:t>
                </a:r>
                <a:r>
                  <a:rPr lang="en-US" i="1" dirty="0"/>
                  <a:t>k</a:t>
                </a:r>
                <a:r>
                  <a:rPr lang="en-US" dirty="0"/>
                  <a:t>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the event that we correctly predict it to be in class </a:t>
                </a:r>
                <a:r>
                  <a:rPr lang="en-US" i="1" dirty="0"/>
                  <a:t>k</a:t>
                </a:r>
                <a:r>
                  <a:rPr lang="en-US" dirty="0"/>
                  <a:t>. Then Bayes’ rule states that our </a:t>
                </a:r>
                <a:r>
                  <a:rPr lang="en-US" i="1" dirty="0"/>
                  <a:t>Positive Predictive Value </a:t>
                </a:r>
                <a:r>
                  <a:rPr lang="en-US" dirty="0"/>
                  <a:t>for classification is:</a:t>
                </a:r>
              </a:p>
              <a:p>
                <a:r>
                  <a:rPr lang="en-US" dirty="0"/>
                  <a:t> </a:t>
                </a:r>
              </a:p>
              <a:p>
                <a:endParaRPr lang="en-US" dirty="0">
                  <a:effectLst/>
                </a:endParaRPr>
              </a:p>
              <a:p>
                <a:r>
                  <a:rPr lang="en-US" dirty="0"/>
                  <a:t>Thus the probability of a predicted outcome truly being in a specific group depends on what? The proportion of observations in that class! </a:t>
                </a:r>
              </a:p>
              <a:p>
                <a:endParaRPr lang="en-US" dirty="0"/>
              </a:p>
              <a:p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8"/>
                <a:ext cx="10327008" cy="4911384"/>
              </a:xfrm>
              <a:blipFill>
                <a:blip r:embed="rId2"/>
                <a:stretch>
                  <a:fillRect l="-1229" t="-1031" r="-1229" b="-7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FABCBF-D491-CA43-AD0A-3457E269CD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15" y="4203742"/>
            <a:ext cx="10548937" cy="9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65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in Classification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8"/>
                <a:ext cx="10327008" cy="4911384"/>
              </a:xfrm>
            </p:spPr>
            <p:txBody>
              <a:bodyPr/>
              <a:lstStyle/>
              <a:p>
                <a:r>
                  <a:rPr lang="en-US" dirty="0"/>
                  <a:t>There are 2 major types of error in classification problems based on a binary outcome. They are: 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 False positives: incorrectly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when it truly 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  False negative: incorrectly predicting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when it truly is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The results of a classification algorithm are often summarized in two ways: a confusion table, sometimes called a contingency table, or a 2x2 table (more generally (</a:t>
                </a:r>
                <a:r>
                  <a:rPr lang="en-US" i="1" dirty="0"/>
                  <a:t>k </a:t>
                </a:r>
                <a:r>
                  <a:rPr lang="en-US" dirty="0"/>
                  <a:t>x </a:t>
                </a:r>
                <a:r>
                  <a:rPr lang="en-US" i="1" dirty="0"/>
                  <a:t>k</a:t>
                </a:r>
                <a:r>
                  <a:rPr lang="en-US" dirty="0"/>
                  <a:t>) table) and a receiver operating characteristics (ROC) curve. </a:t>
                </a: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8"/>
                <a:ext cx="10327008" cy="4911384"/>
              </a:xfrm>
              <a:blipFill>
                <a:blip r:embed="rId2"/>
                <a:stretch>
                  <a:fillRect l="-1240" t="-1241" r="-1889" b="-18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502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table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8"/>
            <a:ext cx="10327008" cy="4911384"/>
          </a:xfrm>
        </p:spPr>
        <p:txBody>
          <a:bodyPr/>
          <a:lstStyle/>
          <a:p>
            <a:r>
              <a:rPr lang="en-US" sz="2600" dirty="0"/>
              <a:t>When a classification algorithm (like logistic regression) is used, the results can be summarize in a (</a:t>
            </a:r>
            <a:r>
              <a:rPr lang="en-US" sz="2600" i="1" dirty="0"/>
              <a:t>k </a:t>
            </a:r>
            <a:r>
              <a:rPr lang="en-US" sz="2600" dirty="0"/>
              <a:t>x </a:t>
            </a:r>
            <a:r>
              <a:rPr lang="en-US" sz="2600" i="1" dirty="0"/>
              <a:t>k</a:t>
            </a:r>
            <a:r>
              <a:rPr lang="en-US" sz="2600" dirty="0"/>
              <a:t>) table as such: 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/>
            </a:r>
            <a:br>
              <a:rPr lang="en-US" sz="2600" dirty="0"/>
            </a:br>
            <a:r>
              <a:rPr lang="en-US" sz="2600" dirty="0"/>
              <a:t/>
            </a:r>
            <a:br>
              <a:rPr lang="en-US" sz="2600" dirty="0"/>
            </a:br>
            <a:r>
              <a:rPr lang="en-US" sz="2600" dirty="0"/>
              <a:t/>
            </a:r>
            <a:br>
              <a:rPr lang="en-US" sz="2600" dirty="0"/>
            </a:br>
            <a:r>
              <a:rPr lang="en-US" sz="2600" dirty="0"/>
              <a:t>The table above was a classification based on a logistic regression model to predict political party (Dem. vs. Rep.) based on 3 predictors: </a:t>
            </a:r>
            <a:r>
              <a:rPr lang="en-US" sz="2600" i="1" dirty="0"/>
              <a:t>X</a:t>
            </a:r>
            <a:r>
              <a:rPr lang="en-US" sz="2600" baseline="-25000" dirty="0"/>
              <a:t>1</a:t>
            </a:r>
            <a:r>
              <a:rPr lang="en-US" sz="2600" dirty="0"/>
              <a:t> = whether respondent believes abortion is legal, </a:t>
            </a:r>
            <a:r>
              <a:rPr lang="en-US" sz="2600" i="1" dirty="0"/>
              <a:t>X</a:t>
            </a:r>
            <a:r>
              <a:rPr lang="en-US" sz="2600" baseline="-25000" dirty="0"/>
              <a:t>2</a:t>
            </a:r>
            <a:r>
              <a:rPr lang="en-US" sz="2600" dirty="0"/>
              <a:t> = income (logged) and </a:t>
            </a:r>
            <a:r>
              <a:rPr lang="en-US" sz="2600" i="1" dirty="0"/>
              <a:t>X</a:t>
            </a:r>
            <a:r>
              <a:rPr lang="en-US" sz="2600" baseline="-25000" dirty="0"/>
              <a:t>3</a:t>
            </a:r>
            <a:r>
              <a:rPr lang="en-US" sz="2600" dirty="0"/>
              <a:t> = years of education. </a:t>
            </a:r>
          </a:p>
          <a:p>
            <a:r>
              <a:rPr lang="en-US" sz="2600" dirty="0"/>
              <a:t>What are the false positive and false negative rates for this classifier? </a:t>
            </a:r>
            <a:endParaRPr lang="en-US" sz="26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ECE5116-481B-134E-90DA-F049C0E2F1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6046914"/>
                  </p:ext>
                </p:extLst>
              </p:nvPr>
            </p:nvGraphicFramePr>
            <p:xfrm>
              <a:off x="833415" y="1807874"/>
              <a:ext cx="9919856" cy="21113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35175">
                      <a:extLst>
                        <a:ext uri="{9D8B030D-6E8A-4147-A177-3AD203B41FA5}">
                          <a16:colId xmlns:a16="http://schemas.microsoft.com/office/drawing/2014/main" val="1636962821"/>
                        </a:ext>
                      </a:extLst>
                    </a:gridCol>
                    <a:gridCol w="3677921">
                      <a:extLst>
                        <a:ext uri="{9D8B030D-6E8A-4147-A177-3AD203B41FA5}">
                          <a16:colId xmlns:a16="http://schemas.microsoft.com/office/drawing/2014/main" val="1943210689"/>
                        </a:ext>
                      </a:extLst>
                    </a:gridCol>
                    <a:gridCol w="3006760">
                      <a:extLst>
                        <a:ext uri="{9D8B030D-6E8A-4147-A177-3AD203B41FA5}">
                          <a16:colId xmlns:a16="http://schemas.microsoft.com/office/drawing/2014/main" val="327413684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 Predicted not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Predicted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1734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Truly not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288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487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0656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Truly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311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221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03115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ECE5116-481B-134E-90DA-F049C0E2F1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6046914"/>
                  </p:ext>
                </p:extLst>
              </p:nvPr>
            </p:nvGraphicFramePr>
            <p:xfrm>
              <a:off x="833415" y="1807874"/>
              <a:ext cx="9919856" cy="21113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35175">
                      <a:extLst>
                        <a:ext uri="{9D8B030D-6E8A-4147-A177-3AD203B41FA5}">
                          <a16:colId xmlns:a16="http://schemas.microsoft.com/office/drawing/2014/main" val="1636962821"/>
                        </a:ext>
                      </a:extLst>
                    </a:gridCol>
                    <a:gridCol w="3677921">
                      <a:extLst>
                        <a:ext uri="{9D8B030D-6E8A-4147-A177-3AD203B41FA5}">
                          <a16:colId xmlns:a16="http://schemas.microsoft.com/office/drawing/2014/main" val="1943210689"/>
                        </a:ext>
                      </a:extLst>
                    </a:gridCol>
                    <a:gridCol w="3006760">
                      <a:extLst>
                        <a:ext uri="{9D8B030D-6E8A-4147-A177-3AD203B41FA5}">
                          <a16:colId xmlns:a16="http://schemas.microsoft.com/office/drawing/2014/main" val="3274136849"/>
                        </a:ext>
                      </a:extLst>
                    </a:gridCol>
                  </a:tblGrid>
                  <a:tr h="709295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8276" t="-5357" r="-82069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80" t="-5357" r="-422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73447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2" t="-105357" r="-20705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288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487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06565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2" t="-209091" r="-207059" b="-1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311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221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031156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28155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Classifier Choice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8"/>
                <a:ext cx="10327008" cy="4911384"/>
              </a:xfrm>
            </p:spPr>
            <p:txBody>
              <a:bodyPr/>
              <a:lstStyle/>
              <a:p>
                <a:r>
                  <a:rPr lang="en-US" sz="2600" dirty="0"/>
                  <a:t>A classifier’s error rates can be tuned to modify this table. How? </a:t>
                </a:r>
              </a:p>
              <a:p>
                <a:r>
                  <a:rPr lang="en-US" sz="2600" dirty="0"/>
                  <a:t>The choice of the Bayes’ classifier level will modify the characteristics of this table. </a:t>
                </a:r>
              </a:p>
              <a:p>
                <a:r>
                  <a:rPr lang="en-US" sz="2600" dirty="0"/>
                  <a:t>If we thought is was more important to predict republicans correctly (</a:t>
                </a:r>
                <a:r>
                  <a:rPr lang="en-US" sz="2600" dirty="0">
                    <a:solidFill>
                      <a:srgbClr val="FF0000"/>
                    </a:solidFill>
                  </a:rPr>
                  <a:t>lower false positive rate</a:t>
                </a:r>
                <a:r>
                  <a:rPr lang="en-US" sz="2600" dirty="0"/>
                  <a:t>), what could we do for our Bayes’ classifier level? </a:t>
                </a:r>
              </a:p>
              <a:p>
                <a:r>
                  <a:rPr lang="en-US" sz="2600" dirty="0"/>
                  <a:t>We could classify instead based on: </a:t>
                </a:r>
              </a:p>
              <a:p>
                <a:endParaRPr lang="en-US" sz="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600" dirty="0">
                  <a:effectLst/>
                </a:endParaRPr>
              </a:p>
              <a:p>
                <a:endParaRPr lang="en-US" sz="900" dirty="0"/>
              </a:p>
              <a:p>
                <a:r>
                  <a:rPr lang="en-US" sz="2600" dirty="0"/>
                  <a:t>and we could choose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sz="2600" dirty="0"/>
                  <a:t> </a:t>
                </a:r>
                <a:r>
                  <a:rPr lang="en-US" sz="2600" dirty="0"/>
                  <a:t>to be some level other than 0.5. Let’s see what the table looks like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sz="2600" dirty="0"/>
                  <a:t> </a:t>
                </a:r>
                <a:r>
                  <a:rPr lang="en-US" sz="2600" dirty="0"/>
                  <a:t>were 0.48 or 0.72 instead (why such strange numbers?). </a:t>
                </a:r>
              </a:p>
              <a:p>
                <a:endParaRPr lang="en-US" sz="2600" dirty="0">
                  <a:effectLst/>
                </a:endParaRPr>
              </a:p>
              <a:p>
                <a:endParaRPr lang="en-US" sz="26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8"/>
                <a:ext cx="10327008" cy="4911384"/>
              </a:xfrm>
              <a:blipFill>
                <a:blip r:embed="rId2"/>
                <a:stretch>
                  <a:fillRect l="-1063" t="-1117" r="-1830" b="-7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376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Confusion tables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8"/>
                <a:ext cx="10327008" cy="4911384"/>
              </a:xfrm>
            </p:spPr>
            <p:txBody>
              <a:bodyPr/>
              <a:lstStyle/>
              <a:p>
                <a:r>
                  <a:rPr lang="en-US" dirty="0"/>
                  <a:t>Based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dirty="0"/>
                  <a:t> = 0.</a:t>
                </a:r>
                <a:r>
                  <a:rPr lang="en-US" dirty="0"/>
                  <a:t>48</a:t>
                </a:r>
                <a:r>
                  <a:rPr lang="el-GR" dirty="0"/>
                  <a:t>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has improved? What has worsened? </a:t>
                </a:r>
              </a:p>
              <a:p>
                <a:endParaRPr lang="en-US" dirty="0"/>
              </a:p>
              <a:p>
                <a:r>
                  <a:rPr lang="en-US" dirty="0"/>
                  <a:t>Based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dirty="0"/>
                  <a:t> = 0.</a:t>
                </a:r>
                <a:r>
                  <a:rPr lang="en-US" dirty="0"/>
                  <a:t>72</a:t>
                </a:r>
                <a:r>
                  <a:rPr lang="el-GR" dirty="0"/>
                  <a:t>: </a:t>
                </a:r>
                <a:endParaRPr lang="en-US" dirty="0"/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Which should we choose? Why? </a:t>
                </a:r>
              </a:p>
              <a:p>
                <a:endParaRPr lang="el-GR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8"/>
                <a:ext cx="10327008" cy="4911384"/>
              </a:xfrm>
              <a:blipFill>
                <a:blip r:embed="rId2"/>
                <a:stretch>
                  <a:fillRect l="-1240" t="-1241" b="-7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0DB257A-C7FA-2549-8E4D-BE1F38CF63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0901883"/>
                  </p:ext>
                </p:extLst>
              </p:nvPr>
            </p:nvGraphicFramePr>
            <p:xfrm>
              <a:off x="3731307" y="859116"/>
              <a:ext cx="7913239" cy="21113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80755">
                      <a:extLst>
                        <a:ext uri="{9D8B030D-6E8A-4147-A177-3AD203B41FA5}">
                          <a16:colId xmlns:a16="http://schemas.microsoft.com/office/drawing/2014/main" val="1636962821"/>
                        </a:ext>
                      </a:extLst>
                    </a:gridCol>
                    <a:gridCol w="2933940">
                      <a:extLst>
                        <a:ext uri="{9D8B030D-6E8A-4147-A177-3AD203B41FA5}">
                          <a16:colId xmlns:a16="http://schemas.microsoft.com/office/drawing/2014/main" val="1943210689"/>
                        </a:ext>
                      </a:extLst>
                    </a:gridCol>
                    <a:gridCol w="2398544">
                      <a:extLst>
                        <a:ext uri="{9D8B030D-6E8A-4147-A177-3AD203B41FA5}">
                          <a16:colId xmlns:a16="http://schemas.microsoft.com/office/drawing/2014/main" val="3274136849"/>
                        </a:ext>
                      </a:extLst>
                    </a:gridCol>
                  </a:tblGrid>
                  <a:tr h="124825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 Predicted not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Predicted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1734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Truly not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143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632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0656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Truly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138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394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03115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0DB257A-C7FA-2549-8E4D-BE1F38CF63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0901883"/>
                  </p:ext>
                </p:extLst>
              </p:nvPr>
            </p:nvGraphicFramePr>
            <p:xfrm>
              <a:off x="3731307" y="859116"/>
              <a:ext cx="7913239" cy="21113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80755">
                      <a:extLst>
                        <a:ext uri="{9D8B030D-6E8A-4147-A177-3AD203B41FA5}">
                          <a16:colId xmlns:a16="http://schemas.microsoft.com/office/drawing/2014/main" val="1636962821"/>
                        </a:ext>
                      </a:extLst>
                    </a:gridCol>
                    <a:gridCol w="2933940">
                      <a:extLst>
                        <a:ext uri="{9D8B030D-6E8A-4147-A177-3AD203B41FA5}">
                          <a16:colId xmlns:a16="http://schemas.microsoft.com/office/drawing/2014/main" val="1943210689"/>
                        </a:ext>
                      </a:extLst>
                    </a:gridCol>
                    <a:gridCol w="2398544">
                      <a:extLst>
                        <a:ext uri="{9D8B030D-6E8A-4147-A177-3AD203B41FA5}">
                          <a16:colId xmlns:a16="http://schemas.microsoft.com/office/drawing/2014/main" val="3274136849"/>
                        </a:ext>
                      </a:extLst>
                    </a:gridCol>
                  </a:tblGrid>
                  <a:tr h="709295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8312" t="-5357" r="-82251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159" t="-5357" r="-529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73447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5357" r="-206373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143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632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06565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9091" r="-206373" b="-1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138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394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031156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CC1D866-2820-0D4E-8CEF-94113099BC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608154"/>
                  </p:ext>
                </p:extLst>
              </p:nvPr>
            </p:nvGraphicFramePr>
            <p:xfrm>
              <a:off x="3731306" y="3464249"/>
              <a:ext cx="7913239" cy="21113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80755">
                      <a:extLst>
                        <a:ext uri="{9D8B030D-6E8A-4147-A177-3AD203B41FA5}">
                          <a16:colId xmlns:a16="http://schemas.microsoft.com/office/drawing/2014/main" val="1636962821"/>
                        </a:ext>
                      </a:extLst>
                    </a:gridCol>
                    <a:gridCol w="2933940">
                      <a:extLst>
                        <a:ext uri="{9D8B030D-6E8A-4147-A177-3AD203B41FA5}">
                          <a16:colId xmlns:a16="http://schemas.microsoft.com/office/drawing/2014/main" val="1943210689"/>
                        </a:ext>
                      </a:extLst>
                    </a:gridCol>
                    <a:gridCol w="2398544">
                      <a:extLst>
                        <a:ext uri="{9D8B030D-6E8A-4147-A177-3AD203B41FA5}">
                          <a16:colId xmlns:a16="http://schemas.microsoft.com/office/drawing/2014/main" val="3274136849"/>
                        </a:ext>
                      </a:extLst>
                    </a:gridCol>
                  </a:tblGrid>
                  <a:tr h="124825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 Predicted not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Predicted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1734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Truly not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539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236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0656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Truly Republican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0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77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03115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CC1D866-2820-0D4E-8CEF-94113099BC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608154"/>
                  </p:ext>
                </p:extLst>
              </p:nvPr>
            </p:nvGraphicFramePr>
            <p:xfrm>
              <a:off x="3731306" y="3464249"/>
              <a:ext cx="7913239" cy="21113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80755">
                      <a:extLst>
                        <a:ext uri="{9D8B030D-6E8A-4147-A177-3AD203B41FA5}">
                          <a16:colId xmlns:a16="http://schemas.microsoft.com/office/drawing/2014/main" val="1636962821"/>
                        </a:ext>
                      </a:extLst>
                    </a:gridCol>
                    <a:gridCol w="2933940">
                      <a:extLst>
                        <a:ext uri="{9D8B030D-6E8A-4147-A177-3AD203B41FA5}">
                          <a16:colId xmlns:a16="http://schemas.microsoft.com/office/drawing/2014/main" val="1943210689"/>
                        </a:ext>
                      </a:extLst>
                    </a:gridCol>
                    <a:gridCol w="2398544">
                      <a:extLst>
                        <a:ext uri="{9D8B030D-6E8A-4147-A177-3AD203B41FA5}">
                          <a16:colId xmlns:a16="http://schemas.microsoft.com/office/drawing/2014/main" val="3274136849"/>
                        </a:ext>
                      </a:extLst>
                    </a:gridCol>
                  </a:tblGrid>
                  <a:tr h="709295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312" t="-3571" r="-82251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0159" t="-3571" r="-529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73447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3571" r="-206373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539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236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06565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3571" r="-206373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77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031156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654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474703-96C3-F343-BDCB-33A59F168F0A}"/>
              </a:ext>
            </a:extLst>
          </p:cNvPr>
          <p:cNvSpPr txBox="1"/>
          <p:nvPr/>
        </p:nvSpPr>
        <p:spPr>
          <a:xfrm>
            <a:off x="5206701" y="32703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9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8"/>
            <a:ext cx="10327008" cy="4911384"/>
          </a:xfrm>
        </p:spPr>
        <p:txBody>
          <a:bodyPr/>
          <a:lstStyle/>
          <a:p>
            <a:r>
              <a:rPr lang="en-US" dirty="0"/>
              <a:t>The Radio Operator Characteristics (ROC) curve illustrates the trade-off for all possible thresholds chosen for the two types of error (or correct classification). </a:t>
            </a:r>
          </a:p>
          <a:p>
            <a:endParaRPr lang="en-US" dirty="0"/>
          </a:p>
          <a:p>
            <a:r>
              <a:rPr lang="en-US" dirty="0"/>
              <a:t>The vertical axis displays the true positive predictive value and the horizontal axis depicts the true negative predictive value. </a:t>
            </a:r>
          </a:p>
          <a:p>
            <a:endParaRPr lang="en-US" dirty="0"/>
          </a:p>
          <a:p>
            <a:r>
              <a:rPr lang="en-US" dirty="0"/>
              <a:t>What is the shape of an ideal ROC curve? 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See next slide for an example. </a:t>
            </a:r>
          </a:p>
          <a:p>
            <a:endParaRPr lang="el-G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408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Regression: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270" y="1312433"/>
                <a:ext cx="10327008" cy="4991235"/>
              </a:xfrm>
            </p:spPr>
            <p:txBody>
              <a:bodyPr/>
              <a:lstStyle/>
              <a:p>
                <a:r>
                  <a:rPr lang="en-US" sz="2600" dirty="0"/>
                  <a:t>The model parameters are estimated using </a:t>
                </a:r>
                <a:r>
                  <a:rPr lang="en-US" sz="2600" b="1" i="1" dirty="0"/>
                  <a:t>likelihood theory</a:t>
                </a:r>
                <a:r>
                  <a:rPr lang="en-US" sz="2600" dirty="0"/>
                  <a:t>.  That is the model assumes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𝐵𝑒𝑟𝑛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600" dirty="0"/>
                  <a:t>.  Then the </a:t>
                </a:r>
                <a:r>
                  <a:rPr lang="en-US" sz="2600" b="1" i="1" dirty="0"/>
                  <a:t>log-likelihood function </a:t>
                </a:r>
                <a:r>
                  <a:rPr lang="en-US" sz="2600" dirty="0"/>
                  <a:t>is maximized to get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600" dirty="0"/>
                  <a:t>’s:</a:t>
                </a:r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/>
                </a:r>
                <a:br>
                  <a:rPr lang="en-US" sz="2600" dirty="0"/>
                </a:br>
                <a:endParaRPr lang="en-US" sz="26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270" y="1312433"/>
                <a:ext cx="10327008" cy="4991235"/>
              </a:xfrm>
              <a:blipFill>
                <a:blip r:embed="rId2"/>
                <a:stretch>
                  <a:fillRect l="-983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210B21-0F71-3245-9EFC-BB783A3AE286}"/>
                  </a:ext>
                </a:extLst>
              </p:cNvPr>
              <p:cNvSpPr txBox="1"/>
              <p:nvPr/>
            </p:nvSpPr>
            <p:spPr>
              <a:xfrm>
                <a:off x="847270" y="3142974"/>
                <a:ext cx="10233186" cy="2926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𝛽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𝛽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+…+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𝛽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−(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+…+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+…+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+…+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+…+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+…+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210B21-0F71-3245-9EFC-BB783A3A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70" y="3142974"/>
                <a:ext cx="10233186" cy="2926314"/>
              </a:xfrm>
              <a:prstGeom prst="rect">
                <a:avLst/>
              </a:prstGeom>
              <a:blipFill>
                <a:blip r:embed="rId3"/>
                <a:stretch>
                  <a:fillRect l="-4467" t="-19397" b="-49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141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Example </a:t>
            </a:r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04FED-61D0-814F-8971-1FAB8B33D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41" y="1095511"/>
            <a:ext cx="7312313" cy="48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8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for measuring classifier </a:t>
            </a:r>
            <a:r>
              <a:rPr lang="en-US" dirty="0" err="1"/>
              <a:t>preformance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8"/>
            <a:ext cx="10327008" cy="4911384"/>
          </a:xfrm>
        </p:spPr>
        <p:txBody>
          <a:bodyPr/>
          <a:lstStyle/>
          <a:p>
            <a:r>
              <a:rPr lang="en-US" dirty="0"/>
              <a:t>The overall performance of a classifier, calculated over all possible thresholds, is given by the area under the ROC curve (’AUC’). </a:t>
            </a:r>
          </a:p>
          <a:p>
            <a:endParaRPr lang="en-US" sz="900" dirty="0"/>
          </a:p>
          <a:p>
            <a:r>
              <a:rPr lang="en-US" dirty="0"/>
              <a:t>An ideal ROC curve will hug the top left corner, so the larger the AUC the better the classifier. </a:t>
            </a:r>
          </a:p>
          <a:p>
            <a:endParaRPr lang="en-US" sz="900" dirty="0"/>
          </a:p>
          <a:p>
            <a:r>
              <a:rPr lang="en-US" dirty="0"/>
              <a:t>What is the worst case scenario for AUC? What is the best case? What is AUC if we independently just flip a coin to perform classification? </a:t>
            </a:r>
          </a:p>
          <a:p>
            <a:endParaRPr lang="en-US" sz="900" dirty="0"/>
          </a:p>
          <a:p>
            <a:r>
              <a:rPr lang="en-US" dirty="0"/>
              <a:t>This AUC then can be use to compare various approaches to classification: Logistic regression, LDA (to come), </a:t>
            </a:r>
            <a:r>
              <a:rPr lang="en-US" i="1" dirty="0"/>
              <a:t>k</a:t>
            </a:r>
            <a:r>
              <a:rPr lang="en-US" dirty="0"/>
              <a:t>-NN, etc...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6865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67080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706" y="400275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1228548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this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633885"/>
            <a:ext cx="3747751" cy="37819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5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7706</TotalTime>
  <Words>1971</Words>
  <Application>Microsoft Office PowerPoint</Application>
  <PresentationFormat>Widescreen</PresentationFormat>
  <Paragraphs>239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Karla</vt:lpstr>
      <vt:lpstr>Arial</vt:lpstr>
      <vt:lpstr>Calibri</vt:lpstr>
      <vt:lpstr>Cambria Math</vt:lpstr>
      <vt:lpstr>GEC_template</vt:lpstr>
      <vt:lpstr>Lecture 11: Logistic Regression Extensions  and Evaluating Classification </vt:lpstr>
      <vt:lpstr>Lecture Outline</vt:lpstr>
      <vt:lpstr>Multiple Logistic Regression: the model</vt:lpstr>
      <vt:lpstr>Multiple Logistic Regression: Estimation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  <vt:lpstr>Regularization in Logistic Regression</vt:lpstr>
      <vt:lpstr>Review: Regularization in Linear Regression</vt:lpstr>
      <vt:lpstr>Review: Regularization in Linear Regression</vt:lpstr>
      <vt:lpstr>Loss function in Logistic Regression</vt:lpstr>
      <vt:lpstr>Regularization in Logistic Regression</vt:lpstr>
      <vt:lpstr>Regularization in Logistic Regression: an Example </vt:lpstr>
      <vt:lpstr>Regularization in Logistic Regression: an Example </vt:lpstr>
      <vt:lpstr>Regularization in Logistic Regression: tuning λ</vt:lpstr>
      <vt:lpstr>Multinomial Logistic Regression </vt:lpstr>
      <vt:lpstr>Logistic Regression for predicting more than 2 Classes </vt:lpstr>
      <vt:lpstr>Multinomial Logistic Regression </vt:lpstr>
      <vt:lpstr>Multinomial Logistic Regression (cont.) </vt:lpstr>
      <vt:lpstr>One vs. Rest (ovr) Logistic Regression </vt:lpstr>
      <vt:lpstr>OVR Logistic Regression in Python </vt:lpstr>
      <vt:lpstr>Classification for more than 2 Categories </vt:lpstr>
      <vt:lpstr>Classification for more than 2 Categories </vt:lpstr>
      <vt:lpstr>Softmax</vt:lpstr>
      <vt:lpstr>Classification for more than 2 Categories in sklearn</vt:lpstr>
      <vt:lpstr>Bayes Theorem and Misclassification Rates </vt:lpstr>
      <vt:lpstr>Bayes’ Theorem </vt:lpstr>
      <vt:lpstr>Diagnostic Testing </vt:lpstr>
      <vt:lpstr>Diagnostic Testing (cont.) </vt:lpstr>
      <vt:lpstr>Diagnostic Testing </vt:lpstr>
      <vt:lpstr>Why do we care?</vt:lpstr>
      <vt:lpstr>Error in Classification</vt:lpstr>
      <vt:lpstr>Confusion table </vt:lpstr>
      <vt:lpstr>Bayes’ Classifier Choice </vt:lpstr>
      <vt:lpstr>Other Confusion tables </vt:lpstr>
      <vt:lpstr>ROC Curves</vt:lpstr>
      <vt:lpstr>ROC Curves </vt:lpstr>
      <vt:lpstr>ROC Curve Example </vt:lpstr>
      <vt:lpstr>ROC Curve for measuring classifier preformance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jialutan</cp:lastModifiedBy>
  <cp:revision>193</cp:revision>
  <cp:lastPrinted>2018-10-17T17:20:22Z</cp:lastPrinted>
  <dcterms:created xsi:type="dcterms:W3CDTF">2018-07-11T02:31:23Z</dcterms:created>
  <dcterms:modified xsi:type="dcterms:W3CDTF">2018-10-22T07:32:56Z</dcterms:modified>
</cp:coreProperties>
</file>